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85" r:id="rId4"/>
    <p:sldId id="284" r:id="rId5"/>
    <p:sldId id="298" r:id="rId6"/>
    <p:sldId id="297" r:id="rId7"/>
    <p:sldId id="299" r:id="rId8"/>
    <p:sldId id="286" r:id="rId9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B80A70-D5F3-4643-B17A-2E9E8C8B5D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58F0997-582B-46BA-BA02-16CC4E2362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0F55C8-4A8A-48A0-8628-0F3ED6063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E3DE0-E283-447D-B6A0-237E68F04C35}" type="datetimeFigureOut">
              <a:rPr lang="ru-UA" smtClean="0"/>
              <a:t>01.06.2021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8C96C8-D7D2-4CE6-A13B-DBA155A1E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C6AE4D-647A-4BE1-BD69-3E95877F0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187-06CD-431C-B6A0-90DAFE6F7F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4639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C7450C-4EEC-4F82-8629-493E723FC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6C335FC-9282-4727-B0CD-665C417CCD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61BD72-5CCB-429C-9E65-BD66B9786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E3DE0-E283-447D-B6A0-237E68F04C35}" type="datetimeFigureOut">
              <a:rPr lang="ru-UA" smtClean="0"/>
              <a:t>01.06.2021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8AF7BF-2667-4AE9-B45B-1AB409998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7DC283-65C2-464B-898D-C8975B0DA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187-06CD-431C-B6A0-90DAFE6F7F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58004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E18FD17-CC31-468C-8834-6006786913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0A5AF6F-9690-4FA4-8D76-13E4A9D587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B15B4D-7151-47F3-B4E1-456BFADDE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E3DE0-E283-447D-B6A0-237E68F04C35}" type="datetimeFigureOut">
              <a:rPr lang="ru-UA" smtClean="0"/>
              <a:t>01.06.2021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CFEABE-12DD-4CE2-9C31-784426134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3E151E-3B9C-43C2-A4D3-C78C02AB6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187-06CD-431C-B6A0-90DAFE6F7F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68995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A4C294-A82E-461B-BF7B-214B5085C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D0DAE1-12CA-4CCB-BE72-7B1C9DBD4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3FC385-7312-4AE5-8EED-6886B0BED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E3DE0-E283-447D-B6A0-237E68F04C35}" type="datetimeFigureOut">
              <a:rPr lang="ru-UA" smtClean="0"/>
              <a:t>01.06.2021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FB318C-7E38-428F-8D2B-6EA2DF749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8A9EE8-F0D6-4AE5-A35A-FED8F2FE1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187-06CD-431C-B6A0-90DAFE6F7F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49397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4D34D0-BCCB-4E5F-9FB6-7709C150E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399AA84-1333-498B-993B-CF764EBF5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CBBFAA-F34A-4D4D-A708-6F6986B02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E3DE0-E283-447D-B6A0-237E68F04C35}" type="datetimeFigureOut">
              <a:rPr lang="ru-UA" smtClean="0"/>
              <a:t>01.06.2021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596E25-4713-44BE-80C0-BBBD32860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EBE1A6-F492-4550-B7AB-F37D786EC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187-06CD-431C-B6A0-90DAFE6F7F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38623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EF2D60-0E1E-4102-862F-44F64977B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A85308-DDC9-4E95-95DE-243949438D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38D3C06-0973-44A8-B05B-30CD56277E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1E2CCCB-9AC7-4BDE-AF92-4E43EF453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E3DE0-E283-447D-B6A0-237E68F04C35}" type="datetimeFigureOut">
              <a:rPr lang="ru-UA" smtClean="0"/>
              <a:t>01.06.2021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820D835-2EEE-4BCE-BFFF-B793B17A9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0AED058-956D-41D3-BEDB-0E768DE69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187-06CD-431C-B6A0-90DAFE6F7F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78103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CF51BD-FF9E-4673-9344-FD8F01A15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3337D35-5927-473A-9724-39CA3EE480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CB0B092-636D-4F87-937C-D8B37B2143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5B6BFF5-7ECD-4285-B4CD-3AF51E5C0B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4CAF4E6-C63B-4129-AC81-31D1DE2842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5B18D2B-F6B8-4544-BD69-6A3A1A858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E3DE0-E283-447D-B6A0-237E68F04C35}" type="datetimeFigureOut">
              <a:rPr lang="ru-UA" smtClean="0"/>
              <a:t>01.06.2021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FA4E141-A0C0-4565-AB76-68BA150D8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A396953-F78E-48AB-8FB3-236DE0391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187-06CD-431C-B6A0-90DAFE6F7F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07972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D65989-0A2D-4E1D-B1A2-F69B8897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BA8D9D3-93DF-4250-9B0A-C9AC7CCEA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E3DE0-E283-447D-B6A0-237E68F04C35}" type="datetimeFigureOut">
              <a:rPr lang="ru-UA" smtClean="0"/>
              <a:t>01.06.2021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690D338-C1B4-483A-A288-3732AA417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330FA10-7786-4130-84C7-236579AF3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187-06CD-431C-B6A0-90DAFE6F7F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09177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9DB73A2-3472-4F1F-960E-511B59975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E3DE0-E283-447D-B6A0-237E68F04C35}" type="datetimeFigureOut">
              <a:rPr lang="ru-UA" smtClean="0"/>
              <a:t>01.06.2021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3FB1051-99C5-4FCA-B217-59DA3097D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873DB46-012D-4BAE-B3EE-20E577A82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187-06CD-431C-B6A0-90DAFE6F7F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91076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37C72F-A8C6-4DDF-9383-03337A6B0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66C508-5E8E-4675-AB01-03A93DBC0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2A521CC-94E4-473A-84CF-576458FBF3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8307F74-CC94-423D-8BF9-FB73B4E1D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E3DE0-E283-447D-B6A0-237E68F04C35}" type="datetimeFigureOut">
              <a:rPr lang="ru-UA" smtClean="0"/>
              <a:t>01.06.2021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794C2A4-349E-48B4-BC66-A5FDA59B3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03F3AC5-A7C1-4FC8-9BB0-CAEB386ED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187-06CD-431C-B6A0-90DAFE6F7F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2779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28F077-1E93-4438-90E9-30AEB578F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46E2A2F-9FA2-4274-808D-0C041A0D75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1DE3799-A569-436A-891D-45A9F136EC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B1B25CE-DEB2-4930-8FBE-583C71C69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E3DE0-E283-447D-B6A0-237E68F04C35}" type="datetimeFigureOut">
              <a:rPr lang="ru-UA" smtClean="0"/>
              <a:t>01.06.2021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5072945-24C5-4A0A-9021-4FD8536EF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0837AB7-3BB2-4495-8BED-68F0156AD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2F187-06CD-431C-B6A0-90DAFE6F7F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35727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3AF454-6057-4237-BF03-A8BDD6B10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60522D4-5F11-46E8-8F1D-B3B61AD53D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FA7A2D-7DBF-46D9-AACA-81C363674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E3DE0-E283-447D-B6A0-237E68F04C35}" type="datetimeFigureOut">
              <a:rPr lang="ru-UA" smtClean="0"/>
              <a:t>01.06.2021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13A905-F5DE-4AAA-B0C3-C3F9F0CF7B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1B38D9-0A2D-477F-88CB-A3A557A015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2F187-06CD-431C-B6A0-90DAFE6F7FF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68556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19363B-F384-4A7F-B0F2-7699953913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1055" y="3348037"/>
            <a:ext cx="11443854" cy="2387600"/>
          </a:xfrm>
        </p:spPr>
        <p:txBody>
          <a:bodyPr>
            <a:normAutofit fontScale="90000"/>
          </a:bodyPr>
          <a:lstStyle/>
          <a:p>
            <a:r>
              <a:rPr lang="uk-UA" b="1" dirty="0">
                <a:latin typeface="Arial Black" panose="020B0A04020102020204" pitchFamily="34" charset="0"/>
              </a:rPr>
              <a:t>ПОЛІТИКА У СФЕРІ </a:t>
            </a:r>
            <a:r>
              <a:rPr lang="ru-RU" b="1" dirty="0">
                <a:latin typeface="Arial Black" panose="020B0A04020102020204" pitchFamily="34" charset="0"/>
              </a:rPr>
              <a:t>ЕКОЛОГІЧНОЇ БЕЗПЕКИ, ОХОРОНИ ПРАЦІ</a:t>
            </a:r>
            <a:r>
              <a:rPr lang="uk-UA" b="1" dirty="0">
                <a:latin typeface="Arial Black" panose="020B0A04020102020204" pitchFamily="34" charset="0"/>
              </a:rPr>
              <a:t> ТА </a:t>
            </a:r>
            <a:r>
              <a:rPr lang="ru-RU" b="1" dirty="0">
                <a:latin typeface="Arial Black" panose="020B0A04020102020204" pitchFamily="34" charset="0"/>
              </a:rPr>
              <a:t>БЕЗПЕКИ ДОРОЖНЬОГО РУХ</a:t>
            </a:r>
            <a:r>
              <a:rPr lang="uk-UA" b="1" dirty="0">
                <a:latin typeface="Arial Black" panose="020B0A04020102020204" pitchFamily="34" charset="0"/>
              </a:rPr>
              <a:t>У.</a:t>
            </a:r>
            <a:endParaRPr lang="ru-UA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7C417EE-4884-4CA6-8FD0-162EDD9226B7}"/>
              </a:ext>
            </a:extLst>
          </p:cNvPr>
          <p:cNvSpPr/>
          <p:nvPr/>
        </p:nvSpPr>
        <p:spPr>
          <a:xfrm>
            <a:off x="609599" y="135585"/>
            <a:ext cx="11000509" cy="878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ТОВАРИВСТВА З ОБМЕЖЕНОЮ ВІДПОВІДАЛЬНІСТЮ</a:t>
            </a:r>
            <a:endParaRPr lang="ru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«УКРАЇНСЬКЕ ЗЕРНО» </a:t>
            </a:r>
            <a:endParaRPr lang="ru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Рисунок 1" descr="Ukrzerno ukr 400 224">
            <a:extLst>
              <a:ext uri="{FF2B5EF4-FFF2-40B4-BE49-F238E27FC236}">
                <a16:creationId xmlns:a16="http://schemas.microsoft.com/office/drawing/2014/main" id="{E37D4BBD-AACF-40FE-9327-AE453A2346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690" y="256453"/>
            <a:ext cx="2480960" cy="136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0CA04FB-BF94-4A7B-A21F-BBC3E356EB7F}"/>
              </a:ext>
            </a:extLst>
          </p:cNvPr>
          <p:cNvSpPr txBox="1"/>
          <p:nvPr/>
        </p:nvSpPr>
        <p:spPr>
          <a:xfrm>
            <a:off x="3565236" y="6216073"/>
            <a:ext cx="5569528" cy="369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м. Полтава 2021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78706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9FE2A5-FF62-4B77-B66B-435CCA024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8246" y="254070"/>
            <a:ext cx="8885553" cy="1325563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>
                <a:latin typeface="Arial Black" panose="020B0A04020102020204" pitchFamily="34" charset="0"/>
              </a:rPr>
              <a:t>ПОЛІТИКА У СФЕРІ </a:t>
            </a:r>
            <a:r>
              <a:rPr lang="ru-RU" sz="3200" b="1" dirty="0">
                <a:latin typeface="Arial Black" panose="020B0A04020102020204" pitchFamily="34" charset="0"/>
              </a:rPr>
              <a:t>ЕКОЛОГІЧНОЇ БЕЗПЕКИ, ОХОРОНИ ПРАЦІ</a:t>
            </a:r>
            <a:r>
              <a:rPr lang="uk-UA" sz="3200" b="1" dirty="0">
                <a:latin typeface="Arial Black" panose="020B0A04020102020204" pitchFamily="34" charset="0"/>
              </a:rPr>
              <a:t> ТА </a:t>
            </a:r>
            <a:r>
              <a:rPr lang="ru-RU" sz="3200" b="1" dirty="0">
                <a:latin typeface="Arial Black" panose="020B0A04020102020204" pitchFamily="34" charset="0"/>
              </a:rPr>
              <a:t>БЕЗПЕКИ ДОРОЖНЬОГО РУХ</a:t>
            </a:r>
            <a:r>
              <a:rPr lang="uk-UA" sz="3200" b="1" dirty="0">
                <a:latin typeface="Arial Black" panose="020B0A04020102020204" pitchFamily="34" charset="0"/>
              </a:rPr>
              <a:t>У.</a:t>
            </a:r>
            <a:endParaRPr lang="ru-UA" sz="3200" b="1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948E8E-5412-440D-80B2-F03A4DF4A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035" y="1623293"/>
            <a:ext cx="11402292" cy="3611414"/>
          </a:xfrm>
        </p:spPr>
        <p:txBody>
          <a:bodyPr>
            <a:normAutofit lnSpcReduction="10000"/>
          </a:bodyPr>
          <a:lstStyle/>
          <a:p>
            <a:pPr marL="0" indent="442913" algn="just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    визначає    єдині    цілі     і     зобов'язання     для   ТОВ «Українське зерно» у сфері екологічної безпеки, охорони праці  та безпеки дорожнього руху.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 algn="just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 впроваджує  та забезпечує ефективну роботу Інтегрованої системи управління Екологічного та соціального менеджменту (ESMS), яка відповідає вимогам чинного законодавства України, міжнародних стандартів ISO 39001, ISO 14001, ISO 45001, основним керівництвам </a:t>
            </a:r>
            <a: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  <a:t>та стандартам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  Міжнародної фінансової корпорації.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ru-UA" dirty="0"/>
          </a:p>
          <a:p>
            <a:pPr marL="0" indent="0">
              <a:buNone/>
            </a:pPr>
            <a:endParaRPr lang="ru-UA" dirty="0"/>
          </a:p>
        </p:txBody>
      </p:sp>
      <p:pic>
        <p:nvPicPr>
          <p:cNvPr id="2050" name="Рисунок 1" descr="Ukrzerno ukr 400 224">
            <a:extLst>
              <a:ext uri="{FF2B5EF4-FFF2-40B4-BE49-F238E27FC236}">
                <a16:creationId xmlns:a16="http://schemas.microsoft.com/office/drawing/2014/main" id="{F000DCA4-824F-432B-A416-0CA1B2CC89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290" y="365122"/>
            <a:ext cx="2006285" cy="1103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7A95F56-F605-4EA4-8967-6FB416CA50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9890" y="4969164"/>
            <a:ext cx="1732967" cy="163476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A6D4597-CF3D-405C-B98D-975F26346A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0545" y="4862925"/>
            <a:ext cx="2706255" cy="179815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B2B2B3F-1398-47EF-8E66-46E8E4CB4D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12" y="4477384"/>
            <a:ext cx="3570923" cy="2380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457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9FE2A5-FF62-4B77-B66B-435CCA024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8246" y="143018"/>
            <a:ext cx="8885553" cy="1325563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>
                <a:latin typeface="Arial Black" panose="020B0A04020102020204" pitchFamily="34" charset="0"/>
              </a:rPr>
              <a:t>Цілі політики</a:t>
            </a:r>
            <a:endParaRPr lang="ru-UA" sz="3200" b="1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948E8E-5412-440D-80B2-F03A4DF4A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9346" y="1449341"/>
            <a:ext cx="9231745" cy="5091853"/>
          </a:xfrm>
        </p:spPr>
        <p:txBody>
          <a:bodyPr>
            <a:normAutofit fontScale="92500" lnSpcReduction="20000"/>
          </a:bodyPr>
          <a:lstStyle/>
          <a:p>
            <a:pPr marL="0" lvl="1" indent="442913" algn="just">
              <a:lnSpc>
                <a:spcPct val="150000"/>
              </a:lnSpc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1.Попередження і мінімізація негативного техногенного впливу на навколишнє є середовище.</a:t>
            </a:r>
            <a:endParaRPr lang="ru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442913" algn="just">
              <a:lnSpc>
                <a:spcPct val="150000"/>
              </a:lnSpc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2.Створення безпечних і здорових умов праці для забезпечення професійної безпеки й охорони здоров'я працівників підприємства та всіх тих людей, на кого може впливати наша діяльність.</a:t>
            </a:r>
            <a:endParaRPr lang="ru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442913" algn="just">
              <a:lnSpc>
                <a:spcPct val="150000"/>
              </a:lnSpc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3.Підвищення культури безпеки та лідерства персоналу у сфері екологічної безпеки, охорони праці та безпеки дорожнього руху.</a:t>
            </a:r>
            <a:endParaRPr lang="ru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UA" dirty="0"/>
          </a:p>
        </p:txBody>
      </p:sp>
      <p:pic>
        <p:nvPicPr>
          <p:cNvPr id="2050" name="Рисунок 1" descr="Ukrzerno ukr 400 224">
            <a:extLst>
              <a:ext uri="{FF2B5EF4-FFF2-40B4-BE49-F238E27FC236}">
                <a16:creationId xmlns:a16="http://schemas.microsoft.com/office/drawing/2014/main" id="{F000DCA4-824F-432B-A416-0CA1B2CC89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580" y="316806"/>
            <a:ext cx="2006285" cy="1103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E2B58FB-56CC-4B77-9ECB-E6C73A789B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37" y="1358307"/>
            <a:ext cx="2669309" cy="5246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043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9FE2A5-FF62-4B77-B66B-435CCA024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8246" y="143018"/>
            <a:ext cx="8885553" cy="1325563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>
                <a:latin typeface="Arial Black" panose="020B0A04020102020204" pitchFamily="34" charset="0"/>
              </a:rPr>
              <a:t>Зобов'язання керівництва</a:t>
            </a:r>
            <a:br>
              <a:rPr lang="uk-UA" sz="3600" b="1" dirty="0">
                <a:latin typeface="Arial Black" panose="020B0A04020102020204" pitchFamily="34" charset="0"/>
              </a:rPr>
            </a:br>
            <a:r>
              <a:rPr lang="uk-UA" sz="3600" b="1" dirty="0">
                <a:latin typeface="Arial Black" panose="020B0A04020102020204" pitchFamily="34" charset="0"/>
              </a:rPr>
              <a:t> ТОВ «Українське зерно»</a:t>
            </a:r>
            <a:endParaRPr lang="ru-UA" sz="36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948E8E-5412-440D-80B2-F03A4DF4A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5889" y="1449341"/>
            <a:ext cx="10496729" cy="5408659"/>
          </a:xfrm>
        </p:spPr>
        <p:txBody>
          <a:bodyPr>
            <a:normAutofit/>
          </a:bodyPr>
          <a:lstStyle/>
          <a:p>
            <a:pPr marL="0" indent="442913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1.Дотримання норм чинного законодавства України та міжнародних стандартів, в тому числі Стандартів діяльності IFC, з метою зменшення негативного впливу на довкілля та попередження виникнення аварійних ситуацій, які можуть завдати шкоди довкіллю або життю та здоров’ю населення, забезпечення вимог з охорони праці, безпеки дорожнього руху, пожежної безпеки, зниження ризиків виробничого травматизму, покращення умов праці з метою збереження життя та здоров’я працівників та майна компанії;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Впровадження і постійне вдосконалення ефективної системи управління екологічної безпекою, професійною безпекою та здоров’я  й безпекою дорожнього руху, яка відповідає вимогам міжнародних стандартів ISO 14001, ISO 39001, ISO 45001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UA" dirty="0"/>
          </a:p>
        </p:txBody>
      </p:sp>
      <p:pic>
        <p:nvPicPr>
          <p:cNvPr id="2050" name="Рисунок 1" descr="Ukrzerno ukr 400 224">
            <a:extLst>
              <a:ext uri="{FF2B5EF4-FFF2-40B4-BE49-F238E27FC236}">
                <a16:creationId xmlns:a16="http://schemas.microsoft.com/office/drawing/2014/main" id="{F000DCA4-824F-432B-A416-0CA1B2CC89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60" y="221460"/>
            <a:ext cx="2006285" cy="1103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F11BE89-D75C-4224-9445-356A1AB8B8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5" y="1445936"/>
            <a:ext cx="1335455" cy="132556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7067ED0-6E41-45F7-AE39-093E5F828B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5" y="4101710"/>
            <a:ext cx="1335455" cy="134549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8ECF8E2-D711-438B-9FD5-98953797D79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5" y="5447206"/>
            <a:ext cx="1335455" cy="135051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CAFDD6B-60F8-4EC2-A1EF-BB8486F8FC4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5" y="2756289"/>
            <a:ext cx="1335455" cy="1345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179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9FE2A5-FF62-4B77-B66B-435CCA024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8246" y="143018"/>
            <a:ext cx="8885553" cy="1325563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>
                <a:latin typeface="Arial Black" panose="020B0A04020102020204" pitchFamily="34" charset="0"/>
              </a:rPr>
              <a:t>Зобов'язання керівництва</a:t>
            </a:r>
            <a:br>
              <a:rPr lang="uk-UA" sz="3600" b="1" dirty="0">
                <a:latin typeface="Arial Black" panose="020B0A04020102020204" pitchFamily="34" charset="0"/>
              </a:rPr>
            </a:br>
            <a:r>
              <a:rPr lang="uk-UA" sz="3600" b="1" dirty="0">
                <a:latin typeface="Arial Black" panose="020B0A04020102020204" pitchFamily="34" charset="0"/>
              </a:rPr>
              <a:t> ТОВ «Українське зерно»</a:t>
            </a:r>
            <a:endParaRPr lang="ru-UA" sz="36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948E8E-5412-440D-80B2-F03A4DF4A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1708" y="1449341"/>
            <a:ext cx="10178329" cy="5265641"/>
          </a:xfrm>
        </p:spPr>
        <p:txBody>
          <a:bodyPr>
            <a:normAutofit fontScale="92500"/>
          </a:bodyPr>
          <a:lstStyle/>
          <a:p>
            <a:pPr marL="0" indent="442913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3.Охорона навколишнього середовища, включаючи зменшення впливу на навколишнє середовище, запобігання забрудненню, енергозбереженню та управлінню природними ресурсами;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4.Удосконалення процесів та організація праці, використання сучасного енергоефективного обладнання, спрямованого на мінімізацію негативного впливу виробничих факторів на працівників, підрядників, інших зацікавлених сторін та навколишнє середовище;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5.Залучення працівників до активної участі в роботі із забезпечення вимог промислової безпеки та охорони навколишнього середовища, зниження ризиків, енергозбереження;</a:t>
            </a:r>
          </a:p>
          <a:p>
            <a:pPr marL="0" indent="442913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6.Створення умов в яких кожен співробітник Компанії усвідомлює відповідальність за власну безпеку, безпеку оточуючих людей і навколишнє середовище;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 algn="just">
              <a:buNone/>
            </a:pP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UA" dirty="0"/>
          </a:p>
        </p:txBody>
      </p:sp>
      <p:pic>
        <p:nvPicPr>
          <p:cNvPr id="2050" name="Рисунок 1" descr="Ukrzerno ukr 400 224">
            <a:extLst>
              <a:ext uri="{FF2B5EF4-FFF2-40B4-BE49-F238E27FC236}">
                <a16:creationId xmlns:a16="http://schemas.microsoft.com/office/drawing/2014/main" id="{F000DCA4-824F-432B-A416-0CA1B2CC89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3" y="239031"/>
            <a:ext cx="2006285" cy="1103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A991A44-8594-4621-B89B-84AF5F4440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5" y="1445936"/>
            <a:ext cx="1335455" cy="132556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55C9E22-330E-4AF7-8BB9-7089D501AB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5" y="4101710"/>
            <a:ext cx="1335455" cy="1345496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4E4AA84-73BB-4323-8C5A-FE8789B40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5" y="5447206"/>
            <a:ext cx="1335455" cy="1350517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0A6D6762-51B2-43EA-9FB5-C170BD81E5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5" y="2756289"/>
            <a:ext cx="1335455" cy="1345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120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9FE2A5-FF62-4B77-B66B-435CCA024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8246" y="143018"/>
            <a:ext cx="8885553" cy="1325563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>
                <a:latin typeface="Arial Black" panose="020B0A04020102020204" pitchFamily="34" charset="0"/>
              </a:rPr>
              <a:t>Зобов'язання керівництва</a:t>
            </a:r>
            <a:br>
              <a:rPr lang="uk-UA" sz="3600" b="1" dirty="0">
                <a:latin typeface="Arial Black" panose="020B0A04020102020204" pitchFamily="34" charset="0"/>
              </a:rPr>
            </a:br>
            <a:r>
              <a:rPr lang="uk-UA" sz="3600" b="1" dirty="0">
                <a:latin typeface="Arial Black" panose="020B0A04020102020204" pitchFamily="34" charset="0"/>
              </a:rPr>
              <a:t> ТОВ «Українське зерно»</a:t>
            </a:r>
            <a:endParaRPr lang="ru-UA" sz="36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948E8E-5412-440D-80B2-F03A4DF4A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999" y="1449341"/>
            <a:ext cx="10395527" cy="5408659"/>
          </a:xfrm>
        </p:spPr>
        <p:txBody>
          <a:bodyPr>
            <a:noAutofit/>
          </a:bodyPr>
          <a:lstStyle/>
          <a:p>
            <a:pPr marL="0" indent="442913" algn="just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7.Підвищення енергоефективності виробничих процесів, вжиття заходів щодо зменшення викидів парникових газів;</a:t>
            </a:r>
            <a:endParaRPr lang="ru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 algn="just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8.Забезпечення відбору зовнішніх постачальників, а також процесу закупки обладнання, матеріалів і послуг, в тому числі проектування, з урахуванням критеріїв виробничої і екологічної безпеки, енергоефективності;</a:t>
            </a:r>
            <a:endParaRPr lang="ru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 algn="just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9.Постійне вдосконалення знань та компетенцій працівників Компанії у сферах охорони навколишнього середовища, охорони здоров'я та безпеки;</a:t>
            </a:r>
            <a:endParaRPr lang="ru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 algn="just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10.Безперервне поліпшення умов праці, рівня промислової, пожежної, екологічної безпеки, безпеки дорожнього руху, охорони праці та цивільного захисту, а також моніторингу даних поліпшень.</a:t>
            </a:r>
            <a:endParaRPr lang="ru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 algn="just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11.Забезпечення інформаційної взаємодії та відкритого діалогу з усіма зацікавленими сторонами, щодо діяльності Компанії.</a:t>
            </a:r>
            <a:endParaRPr lang="ru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12.Своєчасна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актуалізація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контрагентів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Рисунок 1" descr="Ukrzerno ukr 400 224">
            <a:extLst>
              <a:ext uri="{FF2B5EF4-FFF2-40B4-BE49-F238E27FC236}">
                <a16:creationId xmlns:a16="http://schemas.microsoft.com/office/drawing/2014/main" id="{F000DCA4-824F-432B-A416-0CA1B2CC89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635" y="254070"/>
            <a:ext cx="2006285" cy="1103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1528269-450A-4F86-9977-CA6B507C77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5" y="1445936"/>
            <a:ext cx="1335455" cy="132556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4993EF1-CB95-4045-9751-AE97CD8A40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5" y="4101710"/>
            <a:ext cx="1335455" cy="134549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276CC69-A496-4A25-8274-423D7690E93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5" y="5447206"/>
            <a:ext cx="1335455" cy="135051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AAEFFF3-135C-4207-B760-580611EB903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35" y="2756289"/>
            <a:ext cx="1335455" cy="1345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784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9FE2A5-FF62-4B77-B66B-435CCA024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8246" y="143018"/>
            <a:ext cx="9659099" cy="132556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atin typeface="Arial Black" panose="020B0A04020102020204" pitchFamily="34" charset="0"/>
              </a:rPr>
              <a:t>ПРОЦЕС УПРАВЛІННЯ РИЗИКАМИ </a:t>
            </a:r>
            <a:r>
              <a:rPr lang="uk-UA" sz="3200" b="1" dirty="0">
                <a:latin typeface="Arial Black" panose="020B0A04020102020204" pitchFamily="34" charset="0"/>
              </a:rPr>
              <a:t>СФЕРІ </a:t>
            </a:r>
            <a:r>
              <a:rPr lang="ru-RU" sz="3200" b="1" dirty="0">
                <a:latin typeface="Arial Black" panose="020B0A04020102020204" pitchFamily="34" charset="0"/>
              </a:rPr>
              <a:t>ЕКОЛОГІЧНОЇ БЕЗПЕКИ, ОХОРОНИ ПРАЦІ</a:t>
            </a:r>
            <a:r>
              <a:rPr lang="uk-UA" sz="3200" b="1" dirty="0">
                <a:latin typeface="Arial Black" panose="020B0A04020102020204" pitchFamily="34" charset="0"/>
              </a:rPr>
              <a:t> ТА </a:t>
            </a:r>
            <a:r>
              <a:rPr lang="ru-RU" sz="3200" b="1" dirty="0">
                <a:latin typeface="Arial Black" panose="020B0A04020102020204" pitchFamily="34" charset="0"/>
              </a:rPr>
              <a:t>БЕЗПЕКИ ДОРОЖНЬОГО РУХ</a:t>
            </a:r>
            <a:r>
              <a:rPr lang="uk-UA" sz="3200" b="1" dirty="0">
                <a:latin typeface="Arial Black" panose="020B0A04020102020204" pitchFamily="34" charset="0"/>
              </a:rPr>
              <a:t>У.</a:t>
            </a:r>
            <a:endParaRPr lang="ru-UA" sz="3200" b="1" dirty="0">
              <a:latin typeface="Arial Black" panose="020B0A04020102020204" pitchFamily="34" charset="0"/>
            </a:endParaRPr>
          </a:p>
        </p:txBody>
      </p:sp>
      <p:pic>
        <p:nvPicPr>
          <p:cNvPr id="2050" name="Рисунок 1" descr="Ukrzerno ukr 400 224">
            <a:extLst>
              <a:ext uri="{FF2B5EF4-FFF2-40B4-BE49-F238E27FC236}">
                <a16:creationId xmlns:a16="http://schemas.microsoft.com/office/drawing/2014/main" id="{F000DCA4-824F-432B-A416-0CA1B2CC89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915" y="317099"/>
            <a:ext cx="2006285" cy="1103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Объект 6">
            <a:extLst>
              <a:ext uri="{FF2B5EF4-FFF2-40B4-BE49-F238E27FC236}">
                <a16:creationId xmlns:a16="http://schemas.microsoft.com/office/drawing/2014/main" id="{F461668F-8A53-463A-B142-4D1E46E498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246" y="2021839"/>
            <a:ext cx="7112000" cy="4836161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E124175-411A-49FB-9EDB-644D3B29ECC1}"/>
              </a:ext>
            </a:extLst>
          </p:cNvPr>
          <p:cNvSpPr txBox="1"/>
          <p:nvPr/>
        </p:nvSpPr>
        <p:spPr>
          <a:xfrm>
            <a:off x="161291" y="4549676"/>
            <a:ext cx="289098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Постійне вдосконалення існуючої системи управління. Реалізація заходів постійного покращення для досягнення очікуваних результатів</a:t>
            </a:r>
            <a:endParaRPr lang="ru-UA" dirty="0"/>
          </a:p>
          <a:p>
            <a:endParaRPr lang="ru-UA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B6D144-A3BC-4A7F-B13C-392D3BA1C5BA}"/>
              </a:ext>
            </a:extLst>
          </p:cNvPr>
          <p:cNvSpPr txBox="1"/>
          <p:nvPr/>
        </p:nvSpPr>
        <p:spPr>
          <a:xfrm>
            <a:off x="8682182" y="5032165"/>
            <a:ext cx="32050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Оцінка і управління ризиками Системний моніторинг та вимірювання результатів процесів та інформування про результати моніторингу.</a:t>
            </a:r>
            <a:endParaRPr lang="ru-UA" dirty="0"/>
          </a:p>
          <a:p>
            <a:endParaRPr lang="ru-UA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D7D6CE-E816-4995-A492-93B5A53A5D13}"/>
              </a:ext>
            </a:extLst>
          </p:cNvPr>
          <p:cNvSpPr txBox="1"/>
          <p:nvPr/>
        </p:nvSpPr>
        <p:spPr>
          <a:xfrm>
            <a:off x="314036" y="1878821"/>
            <a:ext cx="38423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Постійне прогнозування та ідентифікація екологічних аспектів, ризиків і небезпек виробничих процесів. Розробка цілей необхідних для отримання результатів</a:t>
            </a:r>
            <a:endParaRPr lang="ru-UA" dirty="0"/>
          </a:p>
          <a:p>
            <a:endParaRPr lang="ru-UA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F7B4B3-690D-4569-A7E1-8C196F3F2B04}"/>
              </a:ext>
            </a:extLst>
          </p:cNvPr>
          <p:cNvSpPr txBox="1"/>
          <p:nvPr/>
        </p:nvSpPr>
        <p:spPr>
          <a:xfrm>
            <a:off x="8783783" y="1878821"/>
            <a:ext cx="33989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Виявлення та інформування про загрози та небезпеки, реалізація запланованих процесів. </a:t>
            </a:r>
          </a:p>
          <a:p>
            <a:pPr marL="268288"/>
            <a:r>
              <a:rPr lang="uk-UA" dirty="0"/>
              <a:t> Проведення своєчасних та  об’єктивних розслідувань. </a:t>
            </a:r>
            <a:endParaRPr lang="ru-UA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420051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9FE2A5-FF62-4B77-B66B-435CCA024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8246" y="143018"/>
            <a:ext cx="8885553" cy="1325563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>
                <a:latin typeface="Arial Black" panose="020B0A04020102020204" pitchFamily="34" charset="0"/>
              </a:rPr>
              <a:t>Заключні положення</a:t>
            </a:r>
            <a:endParaRPr lang="ru-UA" sz="3200" b="1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948E8E-5412-440D-80B2-F03A4DF4A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963" y="1449341"/>
            <a:ext cx="11351346" cy="5091853"/>
          </a:xfrm>
        </p:spPr>
        <p:txBody>
          <a:bodyPr>
            <a:normAutofit/>
          </a:bodyPr>
          <a:lstStyle/>
          <a:p>
            <a:pPr marL="0" indent="442913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Дана Політика є відкритим документом, доступним для всіх зацікавлених сторін, є обов'язковою для використання всіма співробітниками Компанії.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Незважаючи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зерно», 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рекомендуємо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підрядникам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42913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 буде переглядатися і оновлюватися щороку з урахуванням мінливих умов та всієї інформації, необхідної для забезпечення безпеки. Політика буде доведена до відома всіх осіб, які працюють в інтересах і від імені компанії.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 algn="just">
              <a:buNone/>
            </a:pP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Рисунок 1" descr="Ukrzerno ukr 400 224">
            <a:extLst>
              <a:ext uri="{FF2B5EF4-FFF2-40B4-BE49-F238E27FC236}">
                <a16:creationId xmlns:a16="http://schemas.microsoft.com/office/drawing/2014/main" id="{F000DCA4-824F-432B-A416-0CA1B2CC89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2" y="365124"/>
            <a:ext cx="2006285" cy="1103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68662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720</Words>
  <Application>Microsoft Office PowerPoint</Application>
  <PresentationFormat>Широкоэкранный</PresentationFormat>
  <Paragraphs>36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Times New Roman</vt:lpstr>
      <vt:lpstr>Тема Office</vt:lpstr>
      <vt:lpstr>ПОЛІТИКА У СФЕРІ ЕКОЛОГІЧНОЇ БЕЗПЕКИ, ОХОРОНИ ПРАЦІ ТА БЕЗПЕКИ ДОРОЖНЬОГО РУХУ.</vt:lpstr>
      <vt:lpstr>ПОЛІТИКА У СФЕРІ ЕКОЛОГІЧНОЇ БЕЗПЕКИ, ОХОРОНИ ПРАЦІ ТА БЕЗПЕКИ ДОРОЖНЬОГО РУХУ.</vt:lpstr>
      <vt:lpstr>Цілі політики</vt:lpstr>
      <vt:lpstr>Зобов'язання керівництва  ТОВ «Українське зерно»</vt:lpstr>
      <vt:lpstr>Зобов'язання керівництва  ТОВ «Українське зерно»</vt:lpstr>
      <vt:lpstr>Зобов'язання керівництва  ТОВ «Українське зерно»</vt:lpstr>
      <vt:lpstr>ПРОЦЕС УПРАВЛІННЯ РИЗИКАМИ СФЕРІ ЕКОЛОГІЧНОЇ БЕЗПЕКИ, ОХОРОНИ ПРАЦІ ТА БЕЗПЕКИ ДОРОЖНЬОГО РУХУ.</vt:lpstr>
      <vt:lpstr>Заключні положення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ОСНОВНІ ПРАВИЛА БЕЗПЕКИ У СФЕРІ ЕКОЛОГІЧНОЇ БЕЗПЕКИ, ОХОРОНИ ПРАЦІ ТА БЕЗПЕКИ ДОРОЖНЬОГО РУХУ</dc:title>
  <dc:creator>Дмитрий Борисович Яковенко</dc:creator>
  <cp:lastModifiedBy>Дмитрий Борисович Яковенко</cp:lastModifiedBy>
  <cp:revision>11</cp:revision>
  <dcterms:created xsi:type="dcterms:W3CDTF">2021-03-26T06:33:55Z</dcterms:created>
  <dcterms:modified xsi:type="dcterms:W3CDTF">2021-06-01T11:37:37Z</dcterms:modified>
</cp:coreProperties>
</file>